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2192000" cy="6858000"/>
  <p:notesSz cx="6858000" cy="12192000"/>
  <p:embeddedFontLst>
    <p:embeddedFont>
      <p:font typeface="Liter" charset="-122" pitchFamily="34"/>
      <p:regular r:id="rId11"/>
    </p:embeddedFont>
    <p:embeddedFont>
      <p:font typeface="MiSans" charset="-122" pitchFamily="34"/>
      <p:regular r:id="rId1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/Relationships>
</file>

<file path=ppt/media/>
</file>

<file path=ppt/media/image-1-1.jpg>
</file>

<file path=ppt/media/image-2-1.jpg>
</file>

<file path=ppt/media/image-3-1.png>
</file>

<file path=ppt/media/image-4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5F5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2398499c6403e608e351ab16276c7f2bd0473724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F5F5F7">
                  <a:alpha val="95000"/>
                </a:srgbClr>
              </a:gs>
              <a:gs pos="50000">
                <a:srgbClr val="F5F5F7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4754880" y="1344657"/>
            <a:ext cx="2682875" cy="534943"/>
          </a:xfrm>
          <a:custGeom>
            <a:avLst/>
            <a:gdLst/>
            <a:ahLst/>
            <a:cxnLst/>
            <a:rect l="l" t="t" r="r" b="b"/>
            <a:pathLst>
              <a:path w="2682875" h="534943">
                <a:moveTo>
                  <a:pt x="260350" y="0"/>
                </a:moveTo>
                <a:lnTo>
                  <a:pt x="2422525" y="0"/>
                </a:lnTo>
                <a:cubicBezTo>
                  <a:pt x="2566312" y="0"/>
                  <a:pt x="2682875" y="119751"/>
                  <a:pt x="2682875" y="267471"/>
                </a:cubicBezTo>
                <a:lnTo>
                  <a:pt x="2682875" y="267471"/>
                </a:lnTo>
                <a:cubicBezTo>
                  <a:pt x="2682875" y="415192"/>
                  <a:pt x="2566312" y="534943"/>
                  <a:pt x="2422525" y="534943"/>
                </a:cubicBezTo>
                <a:lnTo>
                  <a:pt x="260350" y="534943"/>
                </a:lnTo>
                <a:cubicBezTo>
                  <a:pt x="116563" y="534943"/>
                  <a:pt x="0" y="415192"/>
                  <a:pt x="0" y="267471"/>
                </a:cubicBezTo>
                <a:lnTo>
                  <a:pt x="0" y="267471"/>
                </a:lnTo>
                <a:cubicBezTo>
                  <a:pt x="0" y="119751"/>
                  <a:pt x="116563" y="0"/>
                  <a:pt x="26035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5042614" y="1476375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45455" y="111900"/>
                </a:moveTo>
                <a:cubicBezTo>
                  <a:pt x="241157" y="94655"/>
                  <a:pt x="233009" y="81651"/>
                  <a:pt x="215652" y="81651"/>
                </a:cubicBezTo>
                <a:lnTo>
                  <a:pt x="193272" y="81651"/>
                </a:lnTo>
                <a:lnTo>
                  <a:pt x="193272" y="108105"/>
                </a:lnTo>
                <a:cubicBezTo>
                  <a:pt x="193272" y="128643"/>
                  <a:pt x="175859" y="145945"/>
                  <a:pt x="155990" y="145945"/>
                </a:cubicBezTo>
                <a:lnTo>
                  <a:pt x="96385" y="145945"/>
                </a:lnTo>
                <a:cubicBezTo>
                  <a:pt x="80088" y="145945"/>
                  <a:pt x="66582" y="159897"/>
                  <a:pt x="66582" y="176250"/>
                </a:cubicBezTo>
                <a:lnTo>
                  <a:pt x="66582" y="233065"/>
                </a:lnTo>
                <a:cubicBezTo>
                  <a:pt x="66582" y="249250"/>
                  <a:pt x="80646" y="258738"/>
                  <a:pt x="96385" y="263370"/>
                </a:cubicBezTo>
                <a:cubicBezTo>
                  <a:pt x="115249" y="268895"/>
                  <a:pt x="133387" y="269900"/>
                  <a:pt x="155990" y="263370"/>
                </a:cubicBezTo>
                <a:cubicBezTo>
                  <a:pt x="171004" y="259017"/>
                  <a:pt x="185793" y="250254"/>
                  <a:pt x="185793" y="233065"/>
                </a:cubicBezTo>
                <a:lnTo>
                  <a:pt x="185793" y="210350"/>
                </a:lnTo>
                <a:lnTo>
                  <a:pt x="126243" y="210350"/>
                </a:lnTo>
                <a:lnTo>
                  <a:pt x="126243" y="202760"/>
                </a:lnTo>
                <a:lnTo>
                  <a:pt x="215652" y="202760"/>
                </a:lnTo>
                <a:cubicBezTo>
                  <a:pt x="233009" y="202760"/>
                  <a:pt x="239427" y="190649"/>
                  <a:pt x="245455" y="172510"/>
                </a:cubicBezTo>
                <a:cubicBezTo>
                  <a:pt x="251706" y="153814"/>
                  <a:pt x="251427" y="135843"/>
                  <a:pt x="245455" y="111900"/>
                </a:cubicBezTo>
                <a:close/>
                <a:moveTo>
                  <a:pt x="159730" y="248190"/>
                </a:moveTo>
                <a:cubicBezTo>
                  <a:pt x="155482" y="248487"/>
                  <a:pt x="151423" y="246390"/>
                  <a:pt x="149209" y="242753"/>
                </a:cubicBezTo>
                <a:cubicBezTo>
                  <a:pt x="146994" y="239116"/>
                  <a:pt x="146994" y="234548"/>
                  <a:pt x="149209" y="230911"/>
                </a:cubicBezTo>
                <a:cubicBezTo>
                  <a:pt x="151423" y="227274"/>
                  <a:pt x="155482" y="225177"/>
                  <a:pt x="159730" y="225475"/>
                </a:cubicBezTo>
                <a:cubicBezTo>
                  <a:pt x="163977" y="225177"/>
                  <a:pt x="168036" y="227274"/>
                  <a:pt x="170251" y="230911"/>
                </a:cubicBezTo>
                <a:cubicBezTo>
                  <a:pt x="172465" y="234548"/>
                  <a:pt x="172465" y="239116"/>
                  <a:pt x="170251" y="242753"/>
                </a:cubicBezTo>
                <a:cubicBezTo>
                  <a:pt x="168036" y="246390"/>
                  <a:pt x="163977" y="248487"/>
                  <a:pt x="159730" y="248190"/>
                </a:cubicBezTo>
                <a:close/>
                <a:moveTo>
                  <a:pt x="93650" y="138466"/>
                </a:moveTo>
                <a:lnTo>
                  <a:pt x="153256" y="138466"/>
                </a:lnTo>
                <a:cubicBezTo>
                  <a:pt x="169831" y="138466"/>
                  <a:pt x="183059" y="124792"/>
                  <a:pt x="183059" y="108161"/>
                </a:cubicBezTo>
                <a:lnTo>
                  <a:pt x="183059" y="51290"/>
                </a:lnTo>
                <a:cubicBezTo>
                  <a:pt x="183059" y="35105"/>
                  <a:pt x="169441" y="22994"/>
                  <a:pt x="153256" y="20259"/>
                </a:cubicBezTo>
                <a:cubicBezTo>
                  <a:pt x="133276" y="16966"/>
                  <a:pt x="111565" y="17134"/>
                  <a:pt x="93650" y="20315"/>
                </a:cubicBezTo>
                <a:cubicBezTo>
                  <a:pt x="68424" y="24780"/>
                  <a:pt x="63847" y="34100"/>
                  <a:pt x="63847" y="51346"/>
                </a:cubicBezTo>
                <a:lnTo>
                  <a:pt x="63847" y="74061"/>
                </a:lnTo>
                <a:lnTo>
                  <a:pt x="123509" y="74061"/>
                </a:lnTo>
                <a:lnTo>
                  <a:pt x="123509" y="81651"/>
                </a:lnTo>
                <a:lnTo>
                  <a:pt x="41467" y="81651"/>
                </a:lnTo>
                <a:cubicBezTo>
                  <a:pt x="24110" y="81651"/>
                  <a:pt x="8930" y="92087"/>
                  <a:pt x="4186" y="111900"/>
                </a:cubicBezTo>
                <a:cubicBezTo>
                  <a:pt x="-1284" y="134615"/>
                  <a:pt x="-1507" y="148791"/>
                  <a:pt x="4186" y="172510"/>
                </a:cubicBezTo>
                <a:cubicBezTo>
                  <a:pt x="8427" y="190147"/>
                  <a:pt x="18529" y="202760"/>
                  <a:pt x="35886" y="202760"/>
                </a:cubicBezTo>
                <a:lnTo>
                  <a:pt x="56369" y="202760"/>
                </a:lnTo>
                <a:lnTo>
                  <a:pt x="56369" y="175524"/>
                </a:lnTo>
                <a:cubicBezTo>
                  <a:pt x="56369" y="155823"/>
                  <a:pt x="73391" y="138466"/>
                  <a:pt x="93650" y="138466"/>
                </a:cubicBezTo>
                <a:close/>
                <a:moveTo>
                  <a:pt x="89967" y="36109"/>
                </a:moveTo>
                <a:cubicBezTo>
                  <a:pt x="96250" y="36109"/>
                  <a:pt x="101352" y="41211"/>
                  <a:pt x="101352" y="47495"/>
                </a:cubicBezTo>
                <a:cubicBezTo>
                  <a:pt x="101352" y="53779"/>
                  <a:pt x="96250" y="58880"/>
                  <a:pt x="89967" y="58880"/>
                </a:cubicBezTo>
                <a:cubicBezTo>
                  <a:pt x="83683" y="58880"/>
                  <a:pt x="78581" y="53779"/>
                  <a:pt x="78581" y="47495"/>
                </a:cubicBezTo>
                <a:cubicBezTo>
                  <a:pt x="78581" y="41211"/>
                  <a:pt x="83683" y="36109"/>
                  <a:pt x="89967" y="3610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6" name="Text 3"/>
          <p:cNvSpPr/>
          <p:nvPr/>
        </p:nvSpPr>
        <p:spPr>
          <a:xfrm>
            <a:off x="1285716" y="2187575"/>
            <a:ext cx="962025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Объектно-ориентированное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программирование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638800" y="4130675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19050" y="0"/>
                </a:moveTo>
                <a:lnTo>
                  <a:pt x="895350" y="0"/>
                </a:lnTo>
                <a:cubicBezTo>
                  <a:pt x="905864" y="0"/>
                  <a:pt x="914400" y="8536"/>
                  <a:pt x="914400" y="19050"/>
                </a:cubicBezTo>
                <a:lnTo>
                  <a:pt x="914400" y="19050"/>
                </a:lnTo>
                <a:cubicBezTo>
                  <a:pt x="914400" y="29564"/>
                  <a:pt x="905864" y="38100"/>
                  <a:pt x="8953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8" name="Text 5"/>
          <p:cNvSpPr/>
          <p:nvPr/>
        </p:nvSpPr>
        <p:spPr>
          <a:xfrm>
            <a:off x="5152866" y="4473575"/>
            <a:ext cx="1885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Учебный проект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641657" y="5254625"/>
            <a:ext cx="9525" cy="228600"/>
          </a:xfrm>
          <a:custGeom>
            <a:avLst/>
            <a:gdLst/>
            <a:ahLst/>
            <a:cxnLst/>
            <a:rect l="l" t="t" r="r" b="b"/>
            <a:pathLst>
              <a:path w="9525" h="228600">
                <a:moveTo>
                  <a:pt x="0" y="0"/>
                </a:moveTo>
                <a:lnTo>
                  <a:pt x="9525" y="0"/>
                </a:lnTo>
                <a:lnTo>
                  <a:pt x="9525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D2D2D7"/>
          </a:solidFill>
          <a:ln/>
        </p:spPr>
      </p:sp>
      <p:sp>
        <p:nvSpPr>
          <p:cNvPr id="10" name="Text 7"/>
          <p:cNvSpPr/>
          <p:nvPr/>
        </p:nvSpPr>
        <p:spPr>
          <a:xfrm>
            <a:off x="5520314" y="1416685"/>
            <a:ext cx="1283293" cy="4629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200" b="1" i="1" u="sng" dirty="0">
                <a:solidFill>
                  <a:srgbClr val="333333"/>
                </a:solidFill>
                <a:uFill>
                  <a:solidFill>
                    <a:srgbClr val="333333"/>
                  </a:solidFill>
                </a:uFill>
                <a:latin typeface="Liter" pitchFamily="34" charset="0"/>
                <a:ea typeface="Liter" pitchFamily="34" charset="-122"/>
                <a:cs typeface="Liter" pitchFamily="34" charset="-120"/>
              </a:rPr>
              <a:t>Python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5F5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 / О проекте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Цель и аудитория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527175"/>
            <a:ext cx="5521325" cy="2616200"/>
          </a:xfrm>
          <a:custGeom>
            <a:avLst/>
            <a:gdLst/>
            <a:ahLst/>
            <a:cxnLst/>
            <a:rect l="l" t="t" r="r" b="b"/>
            <a:pathLst>
              <a:path w="5521325" h="2616200">
                <a:moveTo>
                  <a:pt x="228604" y="0"/>
                </a:moveTo>
                <a:lnTo>
                  <a:pt x="5292721" y="0"/>
                </a:lnTo>
                <a:cubicBezTo>
                  <a:pt x="5418976" y="0"/>
                  <a:pt x="5521325" y="102349"/>
                  <a:pt x="5521325" y="228604"/>
                </a:cubicBezTo>
                <a:lnTo>
                  <a:pt x="5521325" y="2387596"/>
                </a:lnTo>
                <a:cubicBezTo>
                  <a:pt x="5521325" y="2513766"/>
                  <a:pt x="5418891" y="2616200"/>
                  <a:pt x="5292721" y="2616200"/>
                </a:cubicBezTo>
                <a:lnTo>
                  <a:pt x="228604" y="2616200"/>
                </a:lnTo>
                <a:cubicBezTo>
                  <a:pt x="102349" y="2616200"/>
                  <a:pt x="0" y="2513851"/>
                  <a:pt x="0" y="2387596"/>
                </a:cubicBezTo>
                <a:lnTo>
                  <a:pt x="0" y="228604"/>
                </a:lnTo>
                <a:cubicBezTo>
                  <a:pt x="0" y="102434"/>
                  <a:pt x="102434" y="0"/>
                  <a:pt x="228604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92150" y="18351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844550" y="19875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114300"/>
                </a:moveTo>
                <a:cubicBezTo>
                  <a:pt x="200025" y="66987"/>
                  <a:pt x="161613" y="28575"/>
                  <a:pt x="114300" y="28575"/>
                </a:cubicBezTo>
                <a:cubicBezTo>
                  <a:pt x="66987" y="28575"/>
                  <a:pt x="28575" y="66987"/>
                  <a:pt x="28575" y="114300"/>
                </a:cubicBezTo>
                <a:cubicBezTo>
                  <a:pt x="28575" y="161613"/>
                  <a:pt x="66987" y="200025"/>
                  <a:pt x="114300" y="200025"/>
                </a:cubicBezTo>
                <a:cubicBezTo>
                  <a:pt x="161613" y="200025"/>
                  <a:pt x="200025" y="161613"/>
                  <a:pt x="200025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50019"/>
                </a:moveTo>
                <a:cubicBezTo>
                  <a:pt x="134014" y="150019"/>
                  <a:pt x="150019" y="134014"/>
                  <a:pt x="150019" y="114300"/>
                </a:cubicBezTo>
                <a:cubicBezTo>
                  <a:pt x="150019" y="94586"/>
                  <a:pt x="134014" y="78581"/>
                  <a:pt x="114300" y="78581"/>
                </a:cubicBezTo>
                <a:cubicBezTo>
                  <a:pt x="94586" y="78581"/>
                  <a:pt x="78581" y="94586"/>
                  <a:pt x="78581" y="114300"/>
                </a:cubicBezTo>
                <a:cubicBezTo>
                  <a:pt x="78581" y="134014"/>
                  <a:pt x="94586" y="150019"/>
                  <a:pt x="114300" y="150019"/>
                </a:cubicBezTo>
                <a:close/>
                <a:moveTo>
                  <a:pt x="114300" y="50006"/>
                </a:moveTo>
                <a:cubicBezTo>
                  <a:pt x="149785" y="50006"/>
                  <a:pt x="178594" y="78815"/>
                  <a:pt x="178594" y="114300"/>
                </a:cubicBezTo>
                <a:cubicBezTo>
                  <a:pt x="178594" y="149785"/>
                  <a:pt x="149785" y="178594"/>
                  <a:pt x="114300" y="178594"/>
                </a:cubicBezTo>
                <a:cubicBezTo>
                  <a:pt x="78815" y="178594"/>
                  <a:pt x="50006" y="149785"/>
                  <a:pt x="50006" y="114300"/>
                </a:cubicBezTo>
                <a:cubicBezTo>
                  <a:pt x="50006" y="78815"/>
                  <a:pt x="78815" y="50006"/>
                  <a:pt x="114300" y="50006"/>
                </a:cubicBezTo>
                <a:close/>
                <a:moveTo>
                  <a:pt x="100013" y="114300"/>
                </a:moveTo>
                <a:cubicBezTo>
                  <a:pt x="100013" y="106415"/>
                  <a:pt x="106415" y="100013"/>
                  <a:pt x="114300" y="100013"/>
                </a:cubicBez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416050" y="1835150"/>
            <a:ext cx="4295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Цель проекта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16050" y="2254250"/>
            <a:ext cx="4267200" cy="1390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Разработать учебный программный модуль на языке Python, демонстрирующий основные принципы объектно-ориентированного программирования и формирующий практические навыки работы с классами и объектами.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175" y="4456907"/>
            <a:ext cx="5521325" cy="2149475"/>
          </a:xfrm>
          <a:custGeom>
            <a:avLst/>
            <a:gdLst/>
            <a:ahLst/>
            <a:cxnLst/>
            <a:rect l="l" t="t" r="r" b="b"/>
            <a:pathLst>
              <a:path w="5521325" h="2149475">
                <a:moveTo>
                  <a:pt x="228597" y="0"/>
                </a:moveTo>
                <a:lnTo>
                  <a:pt x="5292728" y="0"/>
                </a:lnTo>
                <a:cubicBezTo>
                  <a:pt x="5418979" y="0"/>
                  <a:pt x="5521325" y="102346"/>
                  <a:pt x="5521325" y="228597"/>
                </a:cubicBezTo>
                <a:lnTo>
                  <a:pt x="5521325" y="1920878"/>
                </a:lnTo>
                <a:cubicBezTo>
                  <a:pt x="5521325" y="2047129"/>
                  <a:pt x="5418979" y="2149475"/>
                  <a:pt x="5292728" y="2149475"/>
                </a:cubicBezTo>
                <a:lnTo>
                  <a:pt x="228597" y="2149475"/>
                </a:lnTo>
                <a:cubicBezTo>
                  <a:pt x="102346" y="2149475"/>
                  <a:pt x="0" y="2047129"/>
                  <a:pt x="0" y="1920878"/>
                </a:cubicBezTo>
                <a:lnTo>
                  <a:pt x="0" y="228597"/>
                </a:lnTo>
                <a:cubicBezTo>
                  <a:pt x="0" y="102431"/>
                  <a:pt x="102431" y="0"/>
                  <a:pt x="228597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692150" y="476488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11" name="Shape 9"/>
          <p:cNvSpPr/>
          <p:nvPr/>
        </p:nvSpPr>
        <p:spPr>
          <a:xfrm>
            <a:off x="815975" y="4917281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1416050" y="4764881"/>
            <a:ext cx="4295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Целевая аудитория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416050" y="5183981"/>
            <a:ext cx="4267200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Студенты и начинающие разработчики, изучающие основы программирования и переходящие от процедурного стиля к объектно-ориентированному подходу.</a:t>
            </a:r>
            <a:endParaRPr lang="en-US" sz="1600" dirty="0"/>
          </a:p>
        </p:txBody>
      </p:sp>
      <p:pic>
        <p:nvPicPr>
          <p:cNvPr id="14" name="Image 0" descr="https://kimi-web-img.moonshot.cn/img/thumbs.dreamstime.com/678f0e5d77f3d0fb84391a6ad220f817729b4741.jpg">    </p:cNvPr>
          <p:cNvPicPr>
            <a:picLocks noChangeAspect="1"/>
          </p:cNvPicPr>
          <p:nvPr/>
        </p:nvPicPr>
        <p:blipFill>
          <a:blip r:embed="rId1"/>
          <a:srcRect l="38637" r="38637" t="0" b="0"/>
          <a:stretch/>
        </p:blipFill>
        <p:spPr>
          <a:xfrm>
            <a:off x="8365649" y="2066449"/>
            <a:ext cx="3113963" cy="4000500"/>
          </a:xfrm>
          <a:prstGeom prst="roundRect">
            <a:avLst>
              <a:gd name="adj" fmla="val 16783"/>
            </a:avLst>
          </a:prstGeom>
        </p:spPr>
      </p:pic>
      <p:sp>
        <p:nvSpPr>
          <p:cNvPr id="15" name="Shape 12"/>
          <p:cNvSpPr/>
          <p:nvPr/>
        </p:nvSpPr>
        <p:spPr>
          <a:xfrm>
            <a:off x="8368824" y="5181124"/>
            <a:ext cx="3110788" cy="1111250"/>
          </a:xfrm>
          <a:custGeom>
            <a:avLst/>
            <a:gdLst/>
            <a:ahLst/>
            <a:cxnLst/>
            <a:rect l="l" t="t" r="r" b="b"/>
            <a:pathLst>
              <a:path w="3110788" h="1111250">
                <a:moveTo>
                  <a:pt x="298629" y="0"/>
                </a:moveTo>
                <a:lnTo>
                  <a:pt x="2812158" y="0"/>
                </a:lnTo>
                <a:cubicBezTo>
                  <a:pt x="2977087" y="0"/>
                  <a:pt x="3110788" y="68230"/>
                  <a:pt x="3110788" y="152397"/>
                </a:cubicBezTo>
                <a:lnTo>
                  <a:pt x="3110788" y="958853"/>
                </a:lnTo>
                <a:cubicBezTo>
                  <a:pt x="3110788" y="1043020"/>
                  <a:pt x="2977087" y="1111250"/>
                  <a:pt x="2812158" y="1111250"/>
                </a:cubicBezTo>
                <a:lnTo>
                  <a:pt x="298629" y="1111250"/>
                </a:lnTo>
                <a:cubicBezTo>
                  <a:pt x="133701" y="1111250"/>
                  <a:pt x="0" y="1043020"/>
                  <a:pt x="0" y="958853"/>
                </a:cubicBezTo>
                <a:lnTo>
                  <a:pt x="0" y="152397"/>
                </a:lnTo>
                <a:cubicBezTo>
                  <a:pt x="0" y="68230"/>
                  <a:pt x="133701" y="0"/>
                  <a:pt x="29862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6" name="Shape 13"/>
          <p:cNvSpPr/>
          <p:nvPr/>
        </p:nvSpPr>
        <p:spPr>
          <a:xfrm>
            <a:off x="8562499" y="5508149"/>
            <a:ext cx="285750" cy="457200"/>
          </a:xfrm>
          <a:custGeom>
            <a:avLst/>
            <a:gdLst/>
            <a:ahLst/>
            <a:cxnLst/>
            <a:rect l="l" t="t" r="r" b="b"/>
            <a:pathLst>
              <a:path w="285750" h="457200">
                <a:moveTo>
                  <a:pt x="114300" y="0"/>
                </a:moveTo>
                <a:lnTo>
                  <a:pt x="171450" y="0"/>
                </a:lnTo>
                <a:cubicBezTo>
                  <a:pt x="234534" y="0"/>
                  <a:pt x="285750" y="51216"/>
                  <a:pt x="285750" y="114300"/>
                </a:cubicBezTo>
                <a:lnTo>
                  <a:pt x="285750" y="342900"/>
                </a:lnTo>
                <a:cubicBezTo>
                  <a:pt x="285750" y="405984"/>
                  <a:pt x="234534" y="457200"/>
                  <a:pt x="17145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E8F4FD"/>
          </a:solidFill>
          <a:ln/>
        </p:spPr>
      </p:sp>
      <p:sp>
        <p:nvSpPr>
          <p:cNvPr id="17" name="Shape 14"/>
          <p:cNvSpPr/>
          <p:nvPr/>
        </p:nvSpPr>
        <p:spPr>
          <a:xfrm>
            <a:off x="8599487" y="5641499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8" name="Text 15"/>
          <p:cNvSpPr/>
          <p:nvPr/>
        </p:nvSpPr>
        <p:spPr>
          <a:xfrm>
            <a:off x="9003348" y="5374799"/>
            <a:ext cx="828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Фокус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003348" y="5565299"/>
            <a:ext cx="8477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&amp; ООП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5F5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4934" y="354934"/>
            <a:ext cx="11544245" cy="1774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8" b="1" spc="98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 / Задачи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4934" y="638882"/>
            <a:ext cx="11695092" cy="425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54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Ключевые задачи проекта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7892" y="1351709"/>
            <a:ext cx="5596134" cy="1212693"/>
          </a:xfrm>
          <a:custGeom>
            <a:avLst/>
            <a:gdLst/>
            <a:ahLst/>
            <a:cxnLst/>
            <a:rect l="l" t="t" r="r" b="b"/>
            <a:pathLst>
              <a:path w="5596134" h="1212693">
                <a:moveTo>
                  <a:pt x="141970" y="0"/>
                </a:moveTo>
                <a:lnTo>
                  <a:pt x="5454164" y="0"/>
                </a:lnTo>
                <a:cubicBezTo>
                  <a:pt x="5532572" y="0"/>
                  <a:pt x="5596134" y="63562"/>
                  <a:pt x="5596134" y="141970"/>
                </a:cubicBezTo>
                <a:lnTo>
                  <a:pt x="5596134" y="1070723"/>
                </a:lnTo>
                <a:cubicBezTo>
                  <a:pt x="5596134" y="1149131"/>
                  <a:pt x="5532572" y="1212693"/>
                  <a:pt x="5454164" y="1212693"/>
                </a:cubicBezTo>
                <a:lnTo>
                  <a:pt x="141970" y="1212693"/>
                </a:lnTo>
                <a:cubicBezTo>
                  <a:pt x="63615" y="1212693"/>
                  <a:pt x="0" y="1149078"/>
                  <a:pt x="0" y="1070723"/>
                </a:cubicBezTo>
                <a:lnTo>
                  <a:pt x="0" y="141970"/>
                </a:lnTo>
                <a:cubicBezTo>
                  <a:pt x="0" y="63615"/>
                  <a:pt x="63615" y="0"/>
                  <a:pt x="14197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26620" dist="8873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73811" y="1567627"/>
            <a:ext cx="425921" cy="425921"/>
          </a:xfrm>
          <a:custGeom>
            <a:avLst/>
            <a:gdLst/>
            <a:ahLst/>
            <a:cxnLst/>
            <a:rect l="l" t="t" r="r" b="b"/>
            <a:pathLst>
              <a:path w="425921" h="425921">
                <a:moveTo>
                  <a:pt x="106480" y="0"/>
                </a:moveTo>
                <a:lnTo>
                  <a:pt x="319441" y="0"/>
                </a:lnTo>
                <a:cubicBezTo>
                  <a:pt x="378249" y="0"/>
                  <a:pt x="425921" y="47673"/>
                  <a:pt x="425921" y="106480"/>
                </a:cubicBezTo>
                <a:lnTo>
                  <a:pt x="425921" y="319441"/>
                </a:lnTo>
                <a:cubicBezTo>
                  <a:pt x="425921" y="378249"/>
                  <a:pt x="378249" y="425921"/>
                  <a:pt x="319441" y="425921"/>
                </a:cubicBezTo>
                <a:lnTo>
                  <a:pt x="106480" y="425921"/>
                </a:lnTo>
                <a:cubicBezTo>
                  <a:pt x="47673" y="425921"/>
                  <a:pt x="0" y="378249"/>
                  <a:pt x="0" y="319441"/>
                </a:cubicBezTo>
                <a:lnTo>
                  <a:pt x="0" y="106480"/>
                </a:lnTo>
                <a:cubicBezTo>
                  <a:pt x="0" y="47712"/>
                  <a:pt x="47712" y="0"/>
                  <a:pt x="10648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529444" y="1567627"/>
            <a:ext cx="514655" cy="425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9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141706" y="1567627"/>
            <a:ext cx="4685135" cy="2484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7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Теоретические основы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41706" y="1887068"/>
            <a:ext cx="4667389" cy="4614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Изучить теоретические основы объектно-ориентированного программирования и его концепции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57892" y="2783278"/>
            <a:ext cx="5596134" cy="1212693"/>
          </a:xfrm>
          <a:custGeom>
            <a:avLst/>
            <a:gdLst/>
            <a:ahLst/>
            <a:cxnLst/>
            <a:rect l="l" t="t" r="r" b="b"/>
            <a:pathLst>
              <a:path w="5596134" h="1212693">
                <a:moveTo>
                  <a:pt x="141970" y="0"/>
                </a:moveTo>
                <a:lnTo>
                  <a:pt x="5454164" y="0"/>
                </a:lnTo>
                <a:cubicBezTo>
                  <a:pt x="5532572" y="0"/>
                  <a:pt x="5596134" y="63562"/>
                  <a:pt x="5596134" y="141970"/>
                </a:cubicBezTo>
                <a:lnTo>
                  <a:pt x="5596134" y="1070723"/>
                </a:lnTo>
                <a:cubicBezTo>
                  <a:pt x="5596134" y="1149131"/>
                  <a:pt x="5532572" y="1212693"/>
                  <a:pt x="5454164" y="1212693"/>
                </a:cubicBezTo>
                <a:lnTo>
                  <a:pt x="141970" y="1212693"/>
                </a:lnTo>
                <a:cubicBezTo>
                  <a:pt x="63615" y="1212693"/>
                  <a:pt x="0" y="1149078"/>
                  <a:pt x="0" y="1070723"/>
                </a:cubicBezTo>
                <a:lnTo>
                  <a:pt x="0" y="141970"/>
                </a:lnTo>
                <a:cubicBezTo>
                  <a:pt x="0" y="63615"/>
                  <a:pt x="63615" y="0"/>
                  <a:pt x="14197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26620" dist="8873" dir="5400000">
              <a:srgbClr val="000000">
                <a:alpha val="10196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573811" y="2999197"/>
            <a:ext cx="425921" cy="425921"/>
          </a:xfrm>
          <a:custGeom>
            <a:avLst/>
            <a:gdLst/>
            <a:ahLst/>
            <a:cxnLst/>
            <a:rect l="l" t="t" r="r" b="b"/>
            <a:pathLst>
              <a:path w="425921" h="425921">
                <a:moveTo>
                  <a:pt x="106480" y="0"/>
                </a:moveTo>
                <a:lnTo>
                  <a:pt x="319441" y="0"/>
                </a:lnTo>
                <a:cubicBezTo>
                  <a:pt x="378249" y="0"/>
                  <a:pt x="425921" y="47673"/>
                  <a:pt x="425921" y="106480"/>
                </a:cubicBezTo>
                <a:lnTo>
                  <a:pt x="425921" y="319441"/>
                </a:lnTo>
                <a:cubicBezTo>
                  <a:pt x="425921" y="378249"/>
                  <a:pt x="378249" y="425921"/>
                  <a:pt x="319441" y="425921"/>
                </a:cubicBezTo>
                <a:lnTo>
                  <a:pt x="106480" y="425921"/>
                </a:lnTo>
                <a:cubicBezTo>
                  <a:pt x="47673" y="425921"/>
                  <a:pt x="0" y="378249"/>
                  <a:pt x="0" y="319441"/>
                </a:cubicBezTo>
                <a:lnTo>
                  <a:pt x="0" y="106480"/>
                </a:lnTo>
                <a:cubicBezTo>
                  <a:pt x="0" y="47712"/>
                  <a:pt x="47712" y="0"/>
                  <a:pt x="10648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11" name="Text 9"/>
          <p:cNvSpPr/>
          <p:nvPr/>
        </p:nvSpPr>
        <p:spPr>
          <a:xfrm>
            <a:off x="529444" y="2999197"/>
            <a:ext cx="514655" cy="425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9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41706" y="2999197"/>
            <a:ext cx="4685135" cy="2484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7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Принципы ООП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41706" y="3318638"/>
            <a:ext cx="4667389" cy="4614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Рассмотреть основные принципы: инкапсуляцию, наследование, полиморфизм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57892" y="4214847"/>
            <a:ext cx="5596134" cy="1212693"/>
          </a:xfrm>
          <a:custGeom>
            <a:avLst/>
            <a:gdLst/>
            <a:ahLst/>
            <a:cxnLst/>
            <a:rect l="l" t="t" r="r" b="b"/>
            <a:pathLst>
              <a:path w="5596134" h="1212693">
                <a:moveTo>
                  <a:pt x="141970" y="0"/>
                </a:moveTo>
                <a:lnTo>
                  <a:pt x="5454164" y="0"/>
                </a:lnTo>
                <a:cubicBezTo>
                  <a:pt x="5532572" y="0"/>
                  <a:pt x="5596134" y="63562"/>
                  <a:pt x="5596134" y="141970"/>
                </a:cubicBezTo>
                <a:lnTo>
                  <a:pt x="5596134" y="1070723"/>
                </a:lnTo>
                <a:cubicBezTo>
                  <a:pt x="5596134" y="1149131"/>
                  <a:pt x="5532572" y="1212693"/>
                  <a:pt x="5454164" y="1212693"/>
                </a:cubicBezTo>
                <a:lnTo>
                  <a:pt x="141970" y="1212693"/>
                </a:lnTo>
                <a:cubicBezTo>
                  <a:pt x="63615" y="1212693"/>
                  <a:pt x="0" y="1149078"/>
                  <a:pt x="0" y="1070723"/>
                </a:cubicBezTo>
                <a:lnTo>
                  <a:pt x="0" y="141970"/>
                </a:lnTo>
                <a:cubicBezTo>
                  <a:pt x="0" y="63615"/>
                  <a:pt x="63615" y="0"/>
                  <a:pt x="14197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26620" dist="8873" dir="540000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573811" y="4430765"/>
            <a:ext cx="425921" cy="425921"/>
          </a:xfrm>
          <a:custGeom>
            <a:avLst/>
            <a:gdLst/>
            <a:ahLst/>
            <a:cxnLst/>
            <a:rect l="l" t="t" r="r" b="b"/>
            <a:pathLst>
              <a:path w="425921" h="425921">
                <a:moveTo>
                  <a:pt x="106480" y="0"/>
                </a:moveTo>
                <a:lnTo>
                  <a:pt x="319441" y="0"/>
                </a:lnTo>
                <a:cubicBezTo>
                  <a:pt x="378249" y="0"/>
                  <a:pt x="425921" y="47673"/>
                  <a:pt x="425921" y="106480"/>
                </a:cubicBezTo>
                <a:lnTo>
                  <a:pt x="425921" y="319441"/>
                </a:lnTo>
                <a:cubicBezTo>
                  <a:pt x="425921" y="378249"/>
                  <a:pt x="378249" y="425921"/>
                  <a:pt x="319441" y="425921"/>
                </a:cubicBezTo>
                <a:lnTo>
                  <a:pt x="106480" y="425921"/>
                </a:lnTo>
                <a:cubicBezTo>
                  <a:pt x="47673" y="425921"/>
                  <a:pt x="0" y="378249"/>
                  <a:pt x="0" y="319441"/>
                </a:cubicBezTo>
                <a:lnTo>
                  <a:pt x="0" y="106480"/>
                </a:lnTo>
                <a:cubicBezTo>
                  <a:pt x="0" y="47712"/>
                  <a:pt x="47712" y="0"/>
                  <a:pt x="10648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529444" y="4430765"/>
            <a:ext cx="514655" cy="425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9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41706" y="4430765"/>
            <a:ext cx="4685135" cy="2484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7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Реализация в Python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41706" y="4750206"/>
            <a:ext cx="4667389" cy="4614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Реализовать классы и объекты на языке Python с соблюдением best practices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57892" y="5646416"/>
            <a:ext cx="5596134" cy="1212693"/>
          </a:xfrm>
          <a:custGeom>
            <a:avLst/>
            <a:gdLst/>
            <a:ahLst/>
            <a:cxnLst/>
            <a:rect l="l" t="t" r="r" b="b"/>
            <a:pathLst>
              <a:path w="5596134" h="1212693">
                <a:moveTo>
                  <a:pt x="141970" y="0"/>
                </a:moveTo>
                <a:lnTo>
                  <a:pt x="5454164" y="0"/>
                </a:lnTo>
                <a:cubicBezTo>
                  <a:pt x="5532572" y="0"/>
                  <a:pt x="5596134" y="63562"/>
                  <a:pt x="5596134" y="141970"/>
                </a:cubicBezTo>
                <a:lnTo>
                  <a:pt x="5596134" y="1070723"/>
                </a:lnTo>
                <a:cubicBezTo>
                  <a:pt x="5596134" y="1149131"/>
                  <a:pt x="5532572" y="1212693"/>
                  <a:pt x="5454164" y="1212693"/>
                </a:cubicBezTo>
                <a:lnTo>
                  <a:pt x="141970" y="1212693"/>
                </a:lnTo>
                <a:cubicBezTo>
                  <a:pt x="63615" y="1212693"/>
                  <a:pt x="0" y="1149078"/>
                  <a:pt x="0" y="1070723"/>
                </a:cubicBezTo>
                <a:lnTo>
                  <a:pt x="0" y="141970"/>
                </a:lnTo>
                <a:cubicBezTo>
                  <a:pt x="0" y="63615"/>
                  <a:pt x="63615" y="0"/>
                  <a:pt x="141970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26620" dist="8873" dir="540000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573811" y="5862336"/>
            <a:ext cx="425921" cy="425921"/>
          </a:xfrm>
          <a:custGeom>
            <a:avLst/>
            <a:gdLst/>
            <a:ahLst/>
            <a:cxnLst/>
            <a:rect l="l" t="t" r="r" b="b"/>
            <a:pathLst>
              <a:path w="425921" h="425921">
                <a:moveTo>
                  <a:pt x="106480" y="0"/>
                </a:moveTo>
                <a:lnTo>
                  <a:pt x="319441" y="0"/>
                </a:lnTo>
                <a:cubicBezTo>
                  <a:pt x="378249" y="0"/>
                  <a:pt x="425921" y="47673"/>
                  <a:pt x="425921" y="106480"/>
                </a:cubicBezTo>
                <a:lnTo>
                  <a:pt x="425921" y="319441"/>
                </a:lnTo>
                <a:cubicBezTo>
                  <a:pt x="425921" y="378249"/>
                  <a:pt x="378249" y="425921"/>
                  <a:pt x="319441" y="425921"/>
                </a:cubicBezTo>
                <a:lnTo>
                  <a:pt x="106480" y="425921"/>
                </a:lnTo>
                <a:cubicBezTo>
                  <a:pt x="47673" y="425921"/>
                  <a:pt x="0" y="378249"/>
                  <a:pt x="0" y="319441"/>
                </a:cubicBezTo>
                <a:lnTo>
                  <a:pt x="0" y="106480"/>
                </a:lnTo>
                <a:cubicBezTo>
                  <a:pt x="0" y="47712"/>
                  <a:pt x="47712" y="0"/>
                  <a:pt x="10648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21" name="Text 19"/>
          <p:cNvSpPr/>
          <p:nvPr/>
        </p:nvSpPr>
        <p:spPr>
          <a:xfrm>
            <a:off x="529444" y="5862336"/>
            <a:ext cx="514655" cy="425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97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41706" y="5862336"/>
            <a:ext cx="4685135" cy="2484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7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Практическое применение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41706" y="6181777"/>
            <a:ext cx="4667389" cy="4614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Продемонстрировать применение ООП на практическом примере программного модуля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50237" y="2117775"/>
            <a:ext cx="2781868" cy="644798"/>
          </a:xfrm>
          <a:custGeom>
            <a:avLst/>
            <a:gdLst/>
            <a:ahLst/>
            <a:cxnLst/>
            <a:rect l="l" t="t" r="r" b="b"/>
            <a:pathLst>
              <a:path w="2781868" h="644798">
                <a:moveTo>
                  <a:pt x="148035" y="0"/>
                </a:moveTo>
                <a:lnTo>
                  <a:pt x="2633833" y="0"/>
                </a:lnTo>
                <a:cubicBezTo>
                  <a:pt x="2715591" y="0"/>
                  <a:pt x="2781868" y="63563"/>
                  <a:pt x="2781868" y="141972"/>
                </a:cubicBezTo>
                <a:lnTo>
                  <a:pt x="2781868" y="502826"/>
                </a:lnTo>
                <a:cubicBezTo>
                  <a:pt x="2781868" y="581235"/>
                  <a:pt x="2715591" y="644798"/>
                  <a:pt x="2633833" y="644798"/>
                </a:cubicBezTo>
                <a:lnTo>
                  <a:pt x="148035" y="644798"/>
                </a:lnTo>
                <a:cubicBezTo>
                  <a:pt x="66332" y="644798"/>
                  <a:pt x="0" y="581182"/>
                  <a:pt x="0" y="502826"/>
                </a:cubicBezTo>
                <a:lnTo>
                  <a:pt x="0" y="141972"/>
                </a:lnTo>
                <a:cubicBezTo>
                  <a:pt x="0" y="63615"/>
                  <a:pt x="66332" y="0"/>
                  <a:pt x="148035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133100" dist="88734" dir="540000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6521789" y="2333695"/>
            <a:ext cx="212961" cy="212961"/>
          </a:xfrm>
          <a:custGeom>
            <a:avLst/>
            <a:gdLst/>
            <a:ahLst/>
            <a:cxnLst/>
            <a:rect l="l" t="t" r="r" b="b"/>
            <a:pathLst>
              <a:path w="212961" h="212961">
                <a:moveTo>
                  <a:pt x="93295" y="-1040"/>
                </a:moveTo>
                <a:cubicBezTo>
                  <a:pt x="101531" y="-5782"/>
                  <a:pt x="111680" y="-5782"/>
                  <a:pt x="119915" y="-1040"/>
                </a:cubicBezTo>
                <a:lnTo>
                  <a:pt x="193079" y="41178"/>
                </a:lnTo>
                <a:cubicBezTo>
                  <a:pt x="201314" y="45920"/>
                  <a:pt x="206389" y="54738"/>
                  <a:pt x="206389" y="64221"/>
                </a:cubicBezTo>
                <a:lnTo>
                  <a:pt x="206389" y="148657"/>
                </a:lnTo>
                <a:cubicBezTo>
                  <a:pt x="206389" y="158182"/>
                  <a:pt x="201314" y="166958"/>
                  <a:pt x="193079" y="171700"/>
                </a:cubicBezTo>
                <a:lnTo>
                  <a:pt x="119915" y="214001"/>
                </a:lnTo>
                <a:cubicBezTo>
                  <a:pt x="111680" y="218742"/>
                  <a:pt x="101531" y="218742"/>
                  <a:pt x="93295" y="214001"/>
                </a:cubicBezTo>
                <a:lnTo>
                  <a:pt x="20173" y="171783"/>
                </a:lnTo>
                <a:cubicBezTo>
                  <a:pt x="11937" y="167041"/>
                  <a:pt x="6863" y="158223"/>
                  <a:pt x="6863" y="148740"/>
                </a:cubicBezTo>
                <a:lnTo>
                  <a:pt x="6863" y="64304"/>
                </a:lnTo>
                <a:cubicBezTo>
                  <a:pt x="6863" y="54779"/>
                  <a:pt x="11937" y="46003"/>
                  <a:pt x="20173" y="41261"/>
                </a:cubicBezTo>
                <a:lnTo>
                  <a:pt x="93295" y="-1040"/>
                </a:lnTo>
                <a:close/>
                <a:moveTo>
                  <a:pt x="179727" y="148698"/>
                </a:moveTo>
                <a:lnTo>
                  <a:pt x="179727" y="79611"/>
                </a:lnTo>
                <a:lnTo>
                  <a:pt x="119915" y="114134"/>
                </a:lnTo>
                <a:lnTo>
                  <a:pt x="119915" y="183221"/>
                </a:lnTo>
                <a:lnTo>
                  <a:pt x="179727" y="148698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Text 24"/>
          <p:cNvSpPr/>
          <p:nvPr/>
        </p:nvSpPr>
        <p:spPr>
          <a:xfrm>
            <a:off x="6867850" y="2274538"/>
            <a:ext cx="2058620" cy="1419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8" b="1" spc="21" kern="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Принципы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867850" y="2404682"/>
            <a:ext cx="2150312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b="1" dirty="0">
                <a:solidFill>
                  <a:srgbClr val="1D1D1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Объектно-ориентированного</a:t>
            </a:r>
            <a:endParaRPr lang="en-US" sz="1600" dirty="0"/>
          </a:p>
        </p:txBody>
      </p:sp>
      <p:pic>
        <p:nvPicPr>
          <p:cNvPr id="28" name="Image 0" descr="https://kimi-img.moonshot.cn/pub/slides/26-02-20-10:54:54-d6bspvjv466km99i0al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0237" y="2888855"/>
            <a:ext cx="5416609" cy="3509742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5F5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6e1edb484c703e9642f5ffe27680ac9a72ea050c.jp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rcRect l="0" r="0"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F5F5F7"/>
              </a:gs>
              <a:gs pos="50000">
                <a:srgbClr val="F5F5F7">
                  <a:alpha val="95000"/>
                </a:srgbClr>
              </a:gs>
              <a:gs pos="100000">
                <a:srgbClr val="F5F5F7">
                  <a:alpha val="80000"/>
                </a:srgbClr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47663" y="598487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spc="105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 / Результат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66700" y="903287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Ожидаемый результат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33375" y="1512887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Что будет создано в рамках проекта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222375" y="2163762"/>
            <a:ext cx="4721225" cy="3140075"/>
          </a:xfrm>
          <a:custGeom>
            <a:avLst/>
            <a:gdLst/>
            <a:ahLst/>
            <a:cxnLst/>
            <a:rect l="l" t="t" r="r" b="b"/>
            <a:pathLst>
              <a:path w="4721225" h="3140075">
                <a:moveTo>
                  <a:pt x="228597" y="0"/>
                </a:moveTo>
                <a:lnTo>
                  <a:pt x="4492628" y="0"/>
                </a:lnTo>
                <a:cubicBezTo>
                  <a:pt x="4618878" y="0"/>
                  <a:pt x="4721225" y="102347"/>
                  <a:pt x="4721225" y="228597"/>
                </a:cubicBezTo>
                <a:lnTo>
                  <a:pt x="4721225" y="2911478"/>
                </a:lnTo>
                <a:cubicBezTo>
                  <a:pt x="4721225" y="3037728"/>
                  <a:pt x="4618878" y="3140075"/>
                  <a:pt x="4492628" y="3140075"/>
                </a:cubicBezTo>
                <a:lnTo>
                  <a:pt x="228597" y="3140075"/>
                </a:lnTo>
                <a:cubicBezTo>
                  <a:pt x="102347" y="3140075"/>
                  <a:pt x="0" y="3037728"/>
                  <a:pt x="0" y="2911478"/>
                </a:cubicBezTo>
                <a:lnTo>
                  <a:pt x="0" y="228597"/>
                </a:lnTo>
                <a:cubicBezTo>
                  <a:pt x="0" y="102431"/>
                  <a:pt x="102431" y="0"/>
                  <a:pt x="228597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8" name="Shape 5"/>
          <p:cNvSpPr/>
          <p:nvPr/>
        </p:nvSpPr>
        <p:spPr>
          <a:xfrm>
            <a:off x="1530350" y="247173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9" name="Shape 6"/>
          <p:cNvSpPr/>
          <p:nvPr/>
        </p:nvSpPr>
        <p:spPr>
          <a:xfrm>
            <a:off x="1658938" y="2633663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35719" y="53578"/>
                </a:moveTo>
                <a:cubicBezTo>
                  <a:pt x="35719" y="33877"/>
                  <a:pt x="51736" y="17859"/>
                  <a:pt x="71438" y="17859"/>
                </a:cubicBezTo>
                <a:lnTo>
                  <a:pt x="285750" y="17859"/>
                </a:lnTo>
                <a:cubicBezTo>
                  <a:pt x="305451" y="17859"/>
                  <a:pt x="321469" y="33877"/>
                  <a:pt x="321469" y="53578"/>
                </a:cubicBezTo>
                <a:lnTo>
                  <a:pt x="321469" y="187523"/>
                </a:lnTo>
                <a:lnTo>
                  <a:pt x="285750" y="187523"/>
                </a:lnTo>
                <a:lnTo>
                  <a:pt x="285750" y="53578"/>
                </a:lnTo>
                <a:lnTo>
                  <a:pt x="71438" y="53578"/>
                </a:lnTo>
                <a:lnTo>
                  <a:pt x="71438" y="187523"/>
                </a:lnTo>
                <a:lnTo>
                  <a:pt x="35719" y="187523"/>
                </a:lnTo>
                <a:lnTo>
                  <a:pt x="35719" y="53578"/>
                </a:lnTo>
                <a:close/>
                <a:moveTo>
                  <a:pt x="0" y="225028"/>
                </a:moveTo>
                <a:cubicBezTo>
                  <a:pt x="0" y="219112"/>
                  <a:pt x="4800" y="214313"/>
                  <a:pt x="10716" y="214313"/>
                </a:cubicBezTo>
                <a:lnTo>
                  <a:pt x="346472" y="214313"/>
                </a:lnTo>
                <a:cubicBezTo>
                  <a:pt x="352388" y="214313"/>
                  <a:pt x="357188" y="219112"/>
                  <a:pt x="357188" y="225028"/>
                </a:cubicBezTo>
                <a:cubicBezTo>
                  <a:pt x="357188" y="248692"/>
                  <a:pt x="337989" y="267891"/>
                  <a:pt x="314325" y="267891"/>
                </a:cubicBezTo>
                <a:lnTo>
                  <a:pt x="42863" y="267891"/>
                </a:lnTo>
                <a:cubicBezTo>
                  <a:pt x="19199" y="267891"/>
                  <a:pt x="0" y="248692"/>
                  <a:pt x="0" y="225028"/>
                </a:cubicBezTo>
                <a:close/>
                <a:moveTo>
                  <a:pt x="156828" y="116644"/>
                </a:moveTo>
                <a:lnTo>
                  <a:pt x="139526" y="133945"/>
                </a:lnTo>
                <a:lnTo>
                  <a:pt x="156828" y="151247"/>
                </a:lnTo>
                <a:cubicBezTo>
                  <a:pt x="162074" y="156493"/>
                  <a:pt x="162074" y="164976"/>
                  <a:pt x="156828" y="170166"/>
                </a:cubicBezTo>
                <a:cubicBezTo>
                  <a:pt x="151581" y="175357"/>
                  <a:pt x="143098" y="175413"/>
                  <a:pt x="137908" y="170166"/>
                </a:cubicBezTo>
                <a:lnTo>
                  <a:pt x="111119" y="143377"/>
                </a:lnTo>
                <a:cubicBezTo>
                  <a:pt x="105873" y="138131"/>
                  <a:pt x="105873" y="129648"/>
                  <a:pt x="111119" y="124458"/>
                </a:cubicBezTo>
                <a:lnTo>
                  <a:pt x="137908" y="97668"/>
                </a:lnTo>
                <a:cubicBezTo>
                  <a:pt x="143154" y="92422"/>
                  <a:pt x="151637" y="92422"/>
                  <a:pt x="156828" y="97668"/>
                </a:cubicBezTo>
                <a:cubicBezTo>
                  <a:pt x="162018" y="102915"/>
                  <a:pt x="162074" y="111398"/>
                  <a:pt x="156828" y="116588"/>
                </a:cubicBezTo>
                <a:close/>
                <a:moveTo>
                  <a:pt x="219335" y="97668"/>
                </a:moveTo>
                <a:lnTo>
                  <a:pt x="246125" y="124458"/>
                </a:lnTo>
                <a:cubicBezTo>
                  <a:pt x="251371" y="129704"/>
                  <a:pt x="251371" y="138187"/>
                  <a:pt x="246125" y="143377"/>
                </a:cubicBezTo>
                <a:lnTo>
                  <a:pt x="219335" y="170166"/>
                </a:lnTo>
                <a:cubicBezTo>
                  <a:pt x="214089" y="175413"/>
                  <a:pt x="205606" y="175413"/>
                  <a:pt x="200416" y="170166"/>
                </a:cubicBezTo>
                <a:cubicBezTo>
                  <a:pt x="195225" y="164920"/>
                  <a:pt x="195169" y="156437"/>
                  <a:pt x="200416" y="151247"/>
                </a:cubicBezTo>
                <a:lnTo>
                  <a:pt x="217717" y="133945"/>
                </a:lnTo>
                <a:lnTo>
                  <a:pt x="200416" y="116644"/>
                </a:lnTo>
                <a:cubicBezTo>
                  <a:pt x="195169" y="111398"/>
                  <a:pt x="195169" y="102915"/>
                  <a:pt x="200416" y="97724"/>
                </a:cubicBezTo>
                <a:cubicBezTo>
                  <a:pt x="205662" y="92534"/>
                  <a:pt x="214145" y="92478"/>
                  <a:pt x="219335" y="9772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2330450" y="2624138"/>
            <a:ext cx="2619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Программный продукт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530350" y="3309938"/>
            <a:ext cx="4191000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Учебный модуль, демонстрирующий применение объектно-ориентированного подхода в Python с практическими примерами и реализацией ключевых концепций ООП.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530350" y="4652963"/>
            <a:ext cx="733425" cy="342900"/>
          </a:xfrm>
          <a:custGeom>
            <a:avLst/>
            <a:gdLst/>
            <a:ahLst/>
            <a:cxnLst/>
            <a:rect l="l" t="t" r="r" b="b"/>
            <a:pathLst>
              <a:path w="733425" h="342900">
                <a:moveTo>
                  <a:pt x="171450" y="0"/>
                </a:moveTo>
                <a:lnTo>
                  <a:pt x="561975" y="0"/>
                </a:lnTo>
                <a:cubicBezTo>
                  <a:pt x="656601" y="0"/>
                  <a:pt x="733425" y="76824"/>
                  <a:pt x="733425" y="171450"/>
                </a:cubicBezTo>
                <a:lnTo>
                  <a:pt x="733425" y="171450"/>
                </a:lnTo>
                <a:cubicBezTo>
                  <a:pt x="733425" y="266076"/>
                  <a:pt x="656601" y="342900"/>
                  <a:pt x="561975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E8F4FD"/>
          </a:solidFill>
          <a:ln/>
        </p:spPr>
      </p:sp>
      <p:sp>
        <p:nvSpPr>
          <p:cNvPr id="13" name="Text 10"/>
          <p:cNvSpPr/>
          <p:nvPr/>
        </p:nvSpPr>
        <p:spPr>
          <a:xfrm>
            <a:off x="1530350" y="4652963"/>
            <a:ext cx="800100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376646" y="4652963"/>
            <a:ext cx="781050" cy="342900"/>
          </a:xfrm>
          <a:custGeom>
            <a:avLst/>
            <a:gdLst/>
            <a:ahLst/>
            <a:cxnLst/>
            <a:rect l="l" t="t" r="r" b="b"/>
            <a:pathLst>
              <a:path w="781050" h="342900">
                <a:moveTo>
                  <a:pt x="171450" y="0"/>
                </a:moveTo>
                <a:lnTo>
                  <a:pt x="609600" y="0"/>
                </a:lnTo>
                <a:cubicBezTo>
                  <a:pt x="704226" y="0"/>
                  <a:pt x="781050" y="76824"/>
                  <a:pt x="781050" y="171450"/>
                </a:cubicBezTo>
                <a:lnTo>
                  <a:pt x="781050" y="171450"/>
                </a:lnTo>
                <a:cubicBezTo>
                  <a:pt x="781050" y="266076"/>
                  <a:pt x="704226" y="342900"/>
                  <a:pt x="60960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E8F4FD"/>
          </a:solidFill>
          <a:ln/>
        </p:spPr>
      </p:sp>
      <p:sp>
        <p:nvSpPr>
          <p:cNvPr id="15" name="Text 12"/>
          <p:cNvSpPr/>
          <p:nvPr/>
        </p:nvSpPr>
        <p:spPr>
          <a:xfrm>
            <a:off x="2376646" y="4652963"/>
            <a:ext cx="847725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Классы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3268345" y="4652963"/>
            <a:ext cx="876300" cy="342900"/>
          </a:xfrm>
          <a:custGeom>
            <a:avLst/>
            <a:gdLst/>
            <a:ahLst/>
            <a:cxnLst/>
            <a:rect l="l" t="t" r="r" b="b"/>
            <a:pathLst>
              <a:path w="876300" h="342900">
                <a:moveTo>
                  <a:pt x="171450" y="0"/>
                </a:moveTo>
                <a:lnTo>
                  <a:pt x="704850" y="0"/>
                </a:lnTo>
                <a:cubicBezTo>
                  <a:pt x="799476" y="0"/>
                  <a:pt x="876300" y="76824"/>
                  <a:pt x="876300" y="171450"/>
                </a:cubicBezTo>
                <a:lnTo>
                  <a:pt x="876300" y="171450"/>
                </a:lnTo>
                <a:cubicBezTo>
                  <a:pt x="876300" y="266076"/>
                  <a:pt x="799476" y="342900"/>
                  <a:pt x="70485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E8F4FD"/>
          </a:solidFill>
          <a:ln/>
        </p:spPr>
      </p:sp>
      <p:sp>
        <p:nvSpPr>
          <p:cNvPr id="17" name="Text 14"/>
          <p:cNvSpPr/>
          <p:nvPr/>
        </p:nvSpPr>
        <p:spPr>
          <a:xfrm>
            <a:off x="3268345" y="4652963"/>
            <a:ext cx="942975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Объекты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4254341" y="4652963"/>
            <a:ext cx="1171575" cy="342900"/>
          </a:xfrm>
          <a:custGeom>
            <a:avLst/>
            <a:gdLst/>
            <a:ahLst/>
            <a:cxnLst/>
            <a:rect l="l" t="t" r="r" b="b"/>
            <a:pathLst>
              <a:path w="1171575" h="342900">
                <a:moveTo>
                  <a:pt x="171450" y="0"/>
                </a:moveTo>
                <a:lnTo>
                  <a:pt x="1000125" y="0"/>
                </a:lnTo>
                <a:cubicBezTo>
                  <a:pt x="1094751" y="0"/>
                  <a:pt x="1171575" y="76824"/>
                  <a:pt x="1171575" y="171450"/>
                </a:cubicBezTo>
                <a:lnTo>
                  <a:pt x="1171575" y="171450"/>
                </a:lnTo>
                <a:cubicBezTo>
                  <a:pt x="1171575" y="266076"/>
                  <a:pt x="1094751" y="342900"/>
                  <a:pt x="1000125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E8F4FD"/>
          </a:solidFill>
          <a:ln/>
        </p:spPr>
      </p:sp>
      <p:sp>
        <p:nvSpPr>
          <p:cNvPr id="19" name="Text 16"/>
          <p:cNvSpPr/>
          <p:nvPr/>
        </p:nvSpPr>
        <p:spPr>
          <a:xfrm>
            <a:off x="4254341" y="4652963"/>
            <a:ext cx="1238250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 Practices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251575" y="2163762"/>
            <a:ext cx="4721225" cy="3140075"/>
          </a:xfrm>
          <a:custGeom>
            <a:avLst/>
            <a:gdLst/>
            <a:ahLst/>
            <a:cxnLst/>
            <a:rect l="l" t="t" r="r" b="b"/>
            <a:pathLst>
              <a:path w="4721225" h="3140075">
                <a:moveTo>
                  <a:pt x="228597" y="0"/>
                </a:moveTo>
                <a:lnTo>
                  <a:pt x="4492628" y="0"/>
                </a:lnTo>
                <a:cubicBezTo>
                  <a:pt x="4618878" y="0"/>
                  <a:pt x="4721225" y="102347"/>
                  <a:pt x="4721225" y="228597"/>
                </a:cubicBezTo>
                <a:lnTo>
                  <a:pt x="4721225" y="2911478"/>
                </a:lnTo>
                <a:cubicBezTo>
                  <a:pt x="4721225" y="3037728"/>
                  <a:pt x="4618878" y="3140075"/>
                  <a:pt x="4492628" y="3140075"/>
                </a:cubicBezTo>
                <a:lnTo>
                  <a:pt x="228597" y="3140075"/>
                </a:lnTo>
                <a:cubicBezTo>
                  <a:pt x="102347" y="3140075"/>
                  <a:pt x="0" y="3037728"/>
                  <a:pt x="0" y="2911478"/>
                </a:cubicBezTo>
                <a:lnTo>
                  <a:pt x="0" y="228597"/>
                </a:lnTo>
                <a:cubicBezTo>
                  <a:pt x="0" y="102431"/>
                  <a:pt x="102431" y="0"/>
                  <a:pt x="228597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E8E8ED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1" name="Shape 18"/>
          <p:cNvSpPr/>
          <p:nvPr/>
        </p:nvSpPr>
        <p:spPr>
          <a:xfrm>
            <a:off x="6559550" y="247173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22" name="Shape 19"/>
          <p:cNvSpPr/>
          <p:nvPr/>
        </p:nvSpPr>
        <p:spPr>
          <a:xfrm>
            <a:off x="6741716" y="2633663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14313" y="285750"/>
                </a:moveTo>
                <a:lnTo>
                  <a:pt x="53578" y="285750"/>
                </a:lnTo>
                <a:cubicBezTo>
                  <a:pt x="23999" y="285750"/>
                  <a:pt x="0" y="261751"/>
                  <a:pt x="0" y="232172"/>
                </a:cubicBezTo>
                <a:lnTo>
                  <a:pt x="0" y="53578"/>
                </a:lnTo>
                <a:cubicBezTo>
                  <a:pt x="0" y="23999"/>
                  <a:pt x="23999" y="0"/>
                  <a:pt x="53578" y="0"/>
                </a:cubicBezTo>
                <a:lnTo>
                  <a:pt x="223242" y="0"/>
                </a:lnTo>
                <a:cubicBezTo>
                  <a:pt x="238032" y="0"/>
                  <a:pt x="250031" y="11999"/>
                  <a:pt x="250031" y="26789"/>
                </a:cubicBezTo>
                <a:lnTo>
                  <a:pt x="250031" y="187523"/>
                </a:lnTo>
                <a:cubicBezTo>
                  <a:pt x="250031" y="199188"/>
                  <a:pt x="242553" y="209122"/>
                  <a:pt x="232172" y="212806"/>
                </a:cubicBezTo>
                <a:lnTo>
                  <a:pt x="232172" y="250031"/>
                </a:lnTo>
                <a:cubicBezTo>
                  <a:pt x="242050" y="250031"/>
                  <a:pt x="250031" y="258012"/>
                  <a:pt x="250031" y="267891"/>
                </a:cubicBezTo>
                <a:cubicBezTo>
                  <a:pt x="250031" y="277769"/>
                  <a:pt x="242050" y="285750"/>
                  <a:pt x="232172" y="285750"/>
                </a:cubicBezTo>
                <a:lnTo>
                  <a:pt x="214313" y="285750"/>
                </a:lnTo>
                <a:close/>
                <a:moveTo>
                  <a:pt x="53578" y="214313"/>
                </a:moveTo>
                <a:cubicBezTo>
                  <a:pt x="43700" y="214313"/>
                  <a:pt x="35719" y="222293"/>
                  <a:pt x="35719" y="232172"/>
                </a:cubicBezTo>
                <a:cubicBezTo>
                  <a:pt x="35719" y="242050"/>
                  <a:pt x="43700" y="250031"/>
                  <a:pt x="53578" y="250031"/>
                </a:cubicBezTo>
                <a:lnTo>
                  <a:pt x="196453" y="250031"/>
                </a:lnTo>
                <a:lnTo>
                  <a:pt x="196453" y="214313"/>
                </a:lnTo>
                <a:lnTo>
                  <a:pt x="53578" y="214313"/>
                </a:lnTo>
                <a:close/>
                <a:moveTo>
                  <a:pt x="71438" y="84832"/>
                </a:moveTo>
                <a:cubicBezTo>
                  <a:pt x="71438" y="92255"/>
                  <a:pt x="77409" y="98227"/>
                  <a:pt x="84832" y="98227"/>
                </a:cubicBezTo>
                <a:lnTo>
                  <a:pt x="183059" y="98227"/>
                </a:lnTo>
                <a:cubicBezTo>
                  <a:pt x="190481" y="98227"/>
                  <a:pt x="196453" y="92255"/>
                  <a:pt x="196453" y="84832"/>
                </a:cubicBezTo>
                <a:cubicBezTo>
                  <a:pt x="196453" y="77409"/>
                  <a:pt x="190481" y="71438"/>
                  <a:pt x="183059" y="71438"/>
                </a:cubicBezTo>
                <a:lnTo>
                  <a:pt x="84832" y="71438"/>
                </a:lnTo>
                <a:cubicBezTo>
                  <a:pt x="77409" y="71438"/>
                  <a:pt x="71438" y="77409"/>
                  <a:pt x="71438" y="84832"/>
                </a:cubicBezTo>
                <a:close/>
                <a:moveTo>
                  <a:pt x="84832" y="125016"/>
                </a:moveTo>
                <a:cubicBezTo>
                  <a:pt x="77409" y="125016"/>
                  <a:pt x="71438" y="130987"/>
                  <a:pt x="71438" y="138410"/>
                </a:cubicBezTo>
                <a:cubicBezTo>
                  <a:pt x="71438" y="145833"/>
                  <a:pt x="77409" y="151805"/>
                  <a:pt x="84832" y="151805"/>
                </a:cubicBezTo>
                <a:lnTo>
                  <a:pt x="183059" y="151805"/>
                </a:lnTo>
                <a:cubicBezTo>
                  <a:pt x="190481" y="151805"/>
                  <a:pt x="196453" y="145833"/>
                  <a:pt x="196453" y="138410"/>
                </a:cubicBezTo>
                <a:cubicBezTo>
                  <a:pt x="196453" y="130987"/>
                  <a:pt x="190481" y="125016"/>
                  <a:pt x="183059" y="125016"/>
                </a:cubicBezTo>
                <a:lnTo>
                  <a:pt x="84832" y="12501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3" name="Text 20"/>
          <p:cNvSpPr/>
          <p:nvPr/>
        </p:nvSpPr>
        <p:spPr>
          <a:xfrm>
            <a:off x="7359650" y="2624138"/>
            <a:ext cx="2981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Методические материалы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6559550" y="3309938"/>
            <a:ext cx="4191000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Комплекс материалов, способствующих лучшему пониманию принципов ООП: теоретические основы, практические задания, примеры кода и рекомендации по обучению.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6559550" y="4652963"/>
            <a:ext cx="762000" cy="342900"/>
          </a:xfrm>
          <a:custGeom>
            <a:avLst/>
            <a:gdLst/>
            <a:ahLst/>
            <a:cxnLst/>
            <a:rect l="l" t="t" r="r" b="b"/>
            <a:pathLst>
              <a:path w="762000" h="342900">
                <a:moveTo>
                  <a:pt x="171450" y="0"/>
                </a:moveTo>
                <a:lnTo>
                  <a:pt x="590550" y="0"/>
                </a:lnTo>
                <a:cubicBezTo>
                  <a:pt x="685176" y="0"/>
                  <a:pt x="762000" y="76824"/>
                  <a:pt x="762000" y="171450"/>
                </a:cubicBezTo>
                <a:lnTo>
                  <a:pt x="762000" y="171450"/>
                </a:lnTo>
                <a:cubicBezTo>
                  <a:pt x="762000" y="266076"/>
                  <a:pt x="685176" y="342900"/>
                  <a:pt x="59055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E8F4FD"/>
          </a:solidFill>
          <a:ln/>
        </p:spPr>
      </p:sp>
      <p:sp>
        <p:nvSpPr>
          <p:cNvPr id="26" name="Text 23"/>
          <p:cNvSpPr/>
          <p:nvPr/>
        </p:nvSpPr>
        <p:spPr>
          <a:xfrm>
            <a:off x="6559550" y="4652963"/>
            <a:ext cx="828675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Теория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7435691" y="4652963"/>
            <a:ext cx="895350" cy="342900"/>
          </a:xfrm>
          <a:custGeom>
            <a:avLst/>
            <a:gdLst/>
            <a:ahLst/>
            <a:cxnLst/>
            <a:rect l="l" t="t" r="r" b="b"/>
            <a:pathLst>
              <a:path w="895350" h="342900">
                <a:moveTo>
                  <a:pt x="171450" y="0"/>
                </a:moveTo>
                <a:lnTo>
                  <a:pt x="723900" y="0"/>
                </a:lnTo>
                <a:cubicBezTo>
                  <a:pt x="818526" y="0"/>
                  <a:pt x="895350" y="76824"/>
                  <a:pt x="895350" y="171450"/>
                </a:cubicBezTo>
                <a:lnTo>
                  <a:pt x="895350" y="171450"/>
                </a:lnTo>
                <a:cubicBezTo>
                  <a:pt x="895350" y="266076"/>
                  <a:pt x="818526" y="342900"/>
                  <a:pt x="72390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E8F4FD"/>
          </a:solidFill>
          <a:ln/>
        </p:spPr>
      </p:sp>
      <p:sp>
        <p:nvSpPr>
          <p:cNvPr id="28" name="Text 25"/>
          <p:cNvSpPr/>
          <p:nvPr/>
        </p:nvSpPr>
        <p:spPr>
          <a:xfrm>
            <a:off x="7435691" y="4652963"/>
            <a:ext cx="962025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Практика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8444230" y="4652963"/>
            <a:ext cx="895350" cy="342900"/>
          </a:xfrm>
          <a:custGeom>
            <a:avLst/>
            <a:gdLst/>
            <a:ahLst/>
            <a:cxnLst/>
            <a:rect l="l" t="t" r="r" b="b"/>
            <a:pathLst>
              <a:path w="895350" h="342900">
                <a:moveTo>
                  <a:pt x="171450" y="0"/>
                </a:moveTo>
                <a:lnTo>
                  <a:pt x="723900" y="0"/>
                </a:lnTo>
                <a:cubicBezTo>
                  <a:pt x="818526" y="0"/>
                  <a:pt x="895350" y="76824"/>
                  <a:pt x="895350" y="171450"/>
                </a:cubicBezTo>
                <a:lnTo>
                  <a:pt x="895350" y="171450"/>
                </a:lnTo>
                <a:cubicBezTo>
                  <a:pt x="895350" y="266076"/>
                  <a:pt x="818526" y="342900"/>
                  <a:pt x="72390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E8F4FD"/>
          </a:solidFill>
          <a:ln/>
        </p:spPr>
      </p:sp>
      <p:sp>
        <p:nvSpPr>
          <p:cNvPr id="30" name="Text 27"/>
          <p:cNvSpPr/>
          <p:nvPr/>
        </p:nvSpPr>
        <p:spPr>
          <a:xfrm>
            <a:off x="8444230" y="4652963"/>
            <a:ext cx="962025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Примеры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9454991" y="4652963"/>
            <a:ext cx="704850" cy="342900"/>
          </a:xfrm>
          <a:custGeom>
            <a:avLst/>
            <a:gdLst/>
            <a:ahLst/>
            <a:cxnLst/>
            <a:rect l="l" t="t" r="r" b="b"/>
            <a:pathLst>
              <a:path w="704850" h="342900">
                <a:moveTo>
                  <a:pt x="171450" y="0"/>
                </a:moveTo>
                <a:lnTo>
                  <a:pt x="533400" y="0"/>
                </a:lnTo>
                <a:cubicBezTo>
                  <a:pt x="628026" y="0"/>
                  <a:pt x="704850" y="76824"/>
                  <a:pt x="704850" y="171450"/>
                </a:cubicBezTo>
                <a:lnTo>
                  <a:pt x="704850" y="171450"/>
                </a:lnTo>
                <a:cubicBezTo>
                  <a:pt x="704850" y="266076"/>
                  <a:pt x="628026" y="342900"/>
                  <a:pt x="53340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E8F4FD"/>
          </a:solidFill>
          <a:ln/>
        </p:spPr>
      </p:sp>
      <p:sp>
        <p:nvSpPr>
          <p:cNvPr id="32" name="Text 29"/>
          <p:cNvSpPr/>
          <p:nvPr/>
        </p:nvSpPr>
        <p:spPr>
          <a:xfrm>
            <a:off x="9454991" y="4652963"/>
            <a:ext cx="771525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Гайды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2898299" y="5688013"/>
            <a:ext cx="6391275" cy="571500"/>
          </a:xfrm>
          <a:custGeom>
            <a:avLst/>
            <a:gdLst/>
            <a:ahLst/>
            <a:cxnLst/>
            <a:rect l="l" t="t" r="r" b="b"/>
            <a:pathLst>
              <a:path w="6391275" h="571500">
                <a:moveTo>
                  <a:pt x="285750" y="0"/>
                </a:moveTo>
                <a:lnTo>
                  <a:pt x="6105525" y="0"/>
                </a:lnTo>
                <a:cubicBezTo>
                  <a:pt x="6263235" y="0"/>
                  <a:pt x="6391275" y="128040"/>
                  <a:pt x="6391275" y="285750"/>
                </a:cubicBezTo>
                <a:lnTo>
                  <a:pt x="6391275" y="285750"/>
                </a:lnTo>
                <a:cubicBezTo>
                  <a:pt x="6391275" y="443460"/>
                  <a:pt x="6263235" y="571500"/>
                  <a:pt x="6105525" y="571500"/>
                </a:cubicBezTo>
                <a:lnTo>
                  <a:pt x="285750" y="571500"/>
                </a:lnTo>
                <a:cubicBezTo>
                  <a:pt x="128040" y="571500"/>
                  <a:pt x="0" y="443460"/>
                  <a:pt x="0" y="285750"/>
                </a:cubicBezTo>
                <a:lnTo>
                  <a:pt x="0" y="285750"/>
                </a:lnTo>
                <a:cubicBezTo>
                  <a:pt x="0" y="128040"/>
                  <a:pt x="128040" y="0"/>
                  <a:pt x="28575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1E3"/>
              </a:gs>
              <a:gs pos="100000">
                <a:srgbClr val="42A5F5"/>
              </a:gs>
            </a:gsLst>
            <a:lin ang="2700000" scaled="1"/>
          </a:gradFill>
          <a:ln/>
        </p:spPr>
      </p:sp>
      <p:sp>
        <p:nvSpPr>
          <p:cNvPr id="34" name="Shape 31"/>
          <p:cNvSpPr/>
          <p:nvPr/>
        </p:nvSpPr>
        <p:spPr>
          <a:xfrm>
            <a:off x="3231674" y="585946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2"/>
          <p:cNvSpPr/>
          <p:nvPr/>
        </p:nvSpPr>
        <p:spPr>
          <a:xfrm>
            <a:off x="3593624" y="5840413"/>
            <a:ext cx="5438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Готовность к практическому применению ООП в Python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Объектно-ориентированное программирование в Python</dc:title>
  <dc:subject>Объектно-ориентированное программирование в Python</dc:subject>
  <dc:creator>Kimi</dc:creator>
  <cp:lastModifiedBy>Kimi</cp:lastModifiedBy>
  <cp:revision>1</cp:revision>
  <dcterms:created xsi:type="dcterms:W3CDTF">2026-02-20T02:56:53Z</dcterms:created>
  <dcterms:modified xsi:type="dcterms:W3CDTF">2026-02-20T02:56:53Z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{"Label":"Объектно-ориентированное программирование в Python","ContentProducer":"001191110108MACG2KBH8F10000","ProduceID":"19c78f3b-fe02-8932-8000-0000702d9bfa","ReservedCode1":"","ContentPropagator":"001191110108MACG2KBH8F20000","PropagateID":"19c78f3b-fe02-8932-8000-0000702d9bfa","ReservedCode2":""}</vt:lpwstr>
  </property>
</Properties>
</file>